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pc6.ru/education/images/igra01.jpg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0;&#1086;&#1084;&#1087;&#1100;&#1102;&#1090;&#1077;&#1088;\Desktop\&#1052;&#1059;&#1047;%20&#1076;&#1083;&#1103;%20&#1047;&#1040;&#1053;&#1071;&#1058;&#1048;&#1049;\&#1055;&#1045;&#1057;&#1053;&#1048;-&#1048;&#1043;&#1056;&#1067;\&#1055;&#1086;&#1076;&#1074;&#1080;&#1078;&#1085;&#1099;&#1077;%20&#1080;&#1075;&#1088;&#1099;%20&#1087;&#1086;&#1076;%20&#1084;&#1091;&#1079;&#1099;&#1082;&#1091;\1%20&#1050;&#1086;&#1090;&#1103;&#1090;&#1072;%20(&#1087;&#1072;&#1083;&#1100;&#1095;&#1080;&#1082;&#1086;&#1074;&#1072;&#1103;)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0;&#1086;&#1084;&#1087;&#1100;&#1102;&#1090;&#1077;&#1088;\Desktop\&#1052;&#1059;&#1047;%20&#1076;&#1083;&#1103;%20&#1047;&#1040;&#1053;&#1071;&#1058;&#1048;&#1049;\&#1055;&#1045;&#1057;&#1053;&#1048;-&#1048;&#1043;&#1056;&#1067;\&#1055;&#1086;&#1076;&#1074;&#1080;&#1078;&#1085;&#1099;&#1077;%20&#1080;&#1075;&#1088;&#1099;%20&#1087;&#1086;&#1076;%20&#1084;&#1091;&#1079;&#1099;&#1082;&#1091;\2%20&#1051;&#1072;&#1076;&#1086;&#1096;&#1082;&#1072;%20(&#1087;&#1072;&#1083;&#1100;&#1095;&#1080;&#1082;&#1086;&#1074;&#1072;&#1103;)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0;&#1086;&#1084;&#1087;&#1100;&#1102;&#1090;&#1077;&#1088;\Desktop\&#1052;&#1059;&#1047;%20&#1076;&#1083;&#1103;%20&#1047;&#1040;&#1053;&#1071;&#1058;&#1048;&#1049;\&#1055;&#1045;&#1057;&#1053;&#1048;-&#1048;&#1043;&#1056;&#1067;\&#1055;&#1086;&#1076;&#1074;&#1080;&#1078;&#1085;&#1099;&#1077;%20&#1080;&#1075;&#1088;&#1099;%20&#1087;&#1086;&#1076;%20&#1084;&#1091;&#1079;&#1099;&#1082;&#1091;\7%20&#1059;%20&#1073;&#1072;&#1073;&#1091;&#1096;&#1082;&#1080;%20&#1053;&#1072;&#1090;&#1072;&#1083;&#1100;&#1080;%20(&#1087;&#1072;&#1083;&#1100;&#1095;&#1080;&#1082;&#1086;&#1074;&#1072;&#1103;)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0;&#1086;&#1084;&#1087;&#1100;&#1102;&#1090;&#1077;&#1088;\Desktop\&#1052;&#1059;&#1047;%20&#1076;&#1083;&#1103;%20&#1047;&#1040;&#1053;&#1071;&#1058;&#1048;&#1049;\&#1055;&#1045;&#1057;&#1053;&#1048;-&#1048;&#1043;&#1056;&#1067;\&#1055;&#1086;&#1076;&#1074;&#1080;&#1078;&#1085;&#1099;&#1077;%20&#1080;&#1075;&#1088;&#1099;%20&#1087;&#1086;&#1076;%20&#1084;&#1091;&#1079;&#1099;&#1082;&#1091;\8%20&#1051;&#1072;&#1076;&#1091;&#1096;&#1082;&#1080;-&#1083;&#1072;&#1076;&#1086;&#1096;&#1082;&#1080;%20(&#1073;&#1077;&#1079;%20&#1089;&#1083;&#1086;&#1074;)%20(&#1087;&#1072;&#1083;&#1100;&#1095;&#1080;&#1082;&#1086;&#1074;&#1072;&#1103;)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0;&#1086;&#1084;&#1087;&#1100;&#1102;&#1090;&#1077;&#1088;\Desktop\&#1052;&#1059;&#1047;%20&#1076;&#1083;&#1103;%20&#1047;&#1040;&#1053;&#1071;&#1058;&#1048;&#1049;\&#1055;&#1045;&#1057;&#1053;&#1048;-&#1048;&#1043;&#1056;&#1067;\&#1055;&#1086;&#1076;&#1074;&#1080;&#1078;&#1085;&#1099;&#1077;%20&#1080;&#1075;&#1088;&#1099;%20&#1087;&#1086;&#1076;%20&#1084;&#1091;&#1079;&#1099;&#1082;&#1091;\11%20&#1044;&#1086;&#1073;&#1088;&#1099;&#1081;%20&#1076;&#1077;&#1085;&#1100;%20(&#1079;&#1072;&#1088;&#1103;&#1076;&#1082;&#1072;)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0;&#1086;&#1084;&#1087;&#1100;&#1102;&#1090;&#1077;&#1088;\Desktop\&#1052;&#1059;&#1047;%20&#1076;&#1083;&#1103;%20&#1047;&#1040;&#1053;&#1071;&#1058;&#1048;&#1049;\&#1055;&#1045;&#1057;&#1053;&#1048;-&#1048;&#1043;&#1056;&#1067;\&#1055;&#1086;&#1076;&#1074;&#1080;&#1078;&#1085;&#1099;&#1077;%20&#1080;&#1075;&#1088;&#1099;%20&#1087;&#1086;&#1076;%20&#1084;&#1091;&#1079;&#1099;&#1082;&#1091;\13%20&#1057;&#1085;&#1077;&#1075;-&#1089;&#1085;&#1077;&#1078;&#1086;&#1082;%20(&#1087;&#1072;&#1083;&#1100;&#1095;&#1080;&#1082;&#1086;&#1074;&#1072;&#1103;)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ru-RU" sz="4800" dirty="0" smtClean="0">
                <a:latin typeface="Comic Sans MS" pitchFamily="66" charset="0"/>
              </a:rPr>
              <a:t>Музыкальные пальчиковые игры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717032"/>
            <a:ext cx="6400800" cy="1775048"/>
          </a:xfrm>
        </p:spPr>
        <p:txBody>
          <a:bodyPr/>
          <a:lstStyle/>
          <a:p>
            <a:pPr algn="r"/>
            <a:r>
              <a:rPr lang="ru-RU" sz="2400" i="1" dirty="0" smtClean="0">
                <a:latin typeface="Comic Sans MS" pitchFamily="66" charset="0"/>
              </a:rPr>
              <a:t>Автор: </a:t>
            </a:r>
            <a:r>
              <a:rPr lang="ru-RU" sz="2400" i="1" dirty="0" err="1" smtClean="0">
                <a:latin typeface="Comic Sans MS" pitchFamily="66" charset="0"/>
              </a:rPr>
              <a:t>Прядко</a:t>
            </a:r>
            <a:r>
              <a:rPr lang="ru-RU" sz="2400" i="1" dirty="0" smtClean="0">
                <a:latin typeface="Comic Sans MS" pitchFamily="66" charset="0"/>
              </a:rPr>
              <a:t> Ксения Викторовна</a:t>
            </a:r>
          </a:p>
          <a:p>
            <a:pPr algn="r"/>
            <a:r>
              <a:rPr lang="ru-RU" sz="2400" i="1" dirty="0" smtClean="0">
                <a:latin typeface="Comic Sans MS" pitchFamily="66" charset="0"/>
              </a:rPr>
              <a:t>Музыкальный руководитель</a:t>
            </a:r>
          </a:p>
          <a:p>
            <a:pPr algn="r"/>
            <a:r>
              <a:rPr lang="ru-RU" sz="2400" i="1" dirty="0" smtClean="0">
                <a:latin typeface="Comic Sans MS" pitchFamily="66" charset="0"/>
              </a:rPr>
              <a:t>МКДОУ Аннинский </a:t>
            </a:r>
            <a:r>
              <a:rPr lang="ru-RU" sz="2400" i="1" dirty="0" err="1" smtClean="0">
                <a:latin typeface="Comic Sans MS" pitchFamily="66" charset="0"/>
              </a:rPr>
              <a:t>д\с</a:t>
            </a:r>
            <a:r>
              <a:rPr lang="ru-RU" sz="2400" i="1" dirty="0" smtClean="0">
                <a:latin typeface="Comic Sans MS" pitchFamily="66" charset="0"/>
              </a:rPr>
              <a:t> «Росток» ОРВ</a:t>
            </a:r>
            <a:endParaRPr lang="ru-RU" sz="2400" i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Развивать малыша с пеленок – модно. Но педагоги-психологи, сторонники традиционных методов, считают, что гораздо важнее помочь своим детям легче и комфортнее освоиться в том жизненном пространстве, которое их окружает, нежели нагружать ненужными лишними знаниями.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789040"/>
            <a:ext cx="8280920" cy="2088232"/>
          </a:xfrm>
        </p:spPr>
        <p:txBody>
          <a:bodyPr/>
          <a:lstStyle/>
          <a:p>
            <a:r>
              <a:rPr lang="ru-RU" dirty="0" smtClean="0"/>
              <a:t>Как быть? Просто играть с ребенком. Поверьте, это самое благодарное времяпрепровождение. А поиграть и при этом в прямом и переносном смысле приложить руку к развитию речи не просто приятно, но и полезно. И сегодня мы поговорим о «пальчиковых» играх, которые и обучением-то назвать сложно. Веселое, увлекательное и полезное занятие!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Картинка 18 из 2470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5667" r="5667"/>
          <a:stretch>
            <a:fillRect/>
          </a:stretch>
        </p:blipFill>
        <p:spPr bwMode="auto">
          <a:xfrm>
            <a:off x="827584" y="332656"/>
            <a:ext cx="4507904" cy="33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Игра "Котята"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248472"/>
          </a:xfrm>
        </p:spPr>
        <p:txBody>
          <a:bodyPr/>
          <a:lstStyle/>
          <a:p>
            <a:pPr>
              <a:buNone/>
            </a:pP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(Ладошки складываем, пальцы прижимаем друг к другу).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кошечки нашей есть десять котят, </a:t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(Покачиваем руками, не разъединяя их).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Сейчас все котята по парам стоят:</a:t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Два толстых, два ловких,</a:t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Два длинных, два хитрых, </a:t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Два маленьких самых</a:t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самых красивых. </a:t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(Постукиваем соответствующими пальцами друг о друга (от большого к мизинцу).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1 Котята (пальчиковая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444208" y="3501008"/>
            <a:ext cx="864096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7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Ладошка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392488"/>
          </a:xfrm>
        </p:spPr>
        <p:txBody>
          <a:bodyPr/>
          <a:lstStyle/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Твоя ладошка – это пруд,</a:t>
            </a:r>
            <a:b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ней кораблики плывут.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медленно водим согнутым указательным пальцем по ладошк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е)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Твоя ладошка, как лужок,</a:t>
            </a:r>
            <a:b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сверху падает снежок.</a:t>
            </a:r>
            <a:b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(дотрагиваемся кончиками пальцев до ладошки)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Твоя ладошка, как тетрадь,</a:t>
            </a:r>
            <a:b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тетради можно рисовать.</a:t>
            </a:r>
          </a:p>
          <a:p>
            <a:pPr>
              <a:buNone/>
            </a:pPr>
            <a:r>
              <a:rPr lang="ru-RU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(указательным пальцем рисуем)</a:t>
            </a:r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Твоя ладошка, как окно,</a:t>
            </a:r>
            <a:b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Его помыть пора давно.</a:t>
            </a:r>
          </a:p>
          <a:p>
            <a:pPr>
              <a:buNone/>
            </a:pPr>
            <a:r>
              <a:rPr lang="ru-RU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(трем ладошку пальцами, сжатыми в кулак)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Твоя ладошка, как дорожка, </a:t>
            </a:r>
            <a:b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по дорожке ходят кошки.</a:t>
            </a:r>
            <a:b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(переступаем указательным и средним пальцами)</a:t>
            </a:r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2 Ладошка (пальчиковая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580112" y="3356992"/>
            <a:ext cx="944488" cy="944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21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 бабушки </a:t>
            </a:r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Натальи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У бабушки Натальи было семь </a:t>
            </a:r>
            <a:r>
              <a:rPr lang="ru-RU" sz="1400" dirty="0" err="1">
                <a:solidFill>
                  <a:schemeClr val="tx1"/>
                </a:solidFill>
                <a:latin typeface="Comic Sans MS" pitchFamily="66" charset="0"/>
              </a:rPr>
              <a:t>цыппят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. </a:t>
            </a:r>
          </a:p>
          <a:p>
            <a:pPr>
              <a:buNone/>
            </a:pP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Пи-пи пи-пи-пи, так они пищат.</a:t>
            </a:r>
          </a:p>
          <a:p>
            <a:pPr>
              <a:buNone/>
            </a:pPr>
            <a:r>
              <a:rPr lang="ru-RU" sz="1400" i="1" dirty="0">
                <a:solidFill>
                  <a:schemeClr val="tx1"/>
                </a:solidFill>
                <a:latin typeface="Comic Sans MS" pitchFamily="66" charset="0"/>
              </a:rPr>
              <a:t>(До слова "</a:t>
            </a:r>
            <a:r>
              <a:rPr lang="ru-RU" sz="1400" i="1" dirty="0" err="1">
                <a:solidFill>
                  <a:schemeClr val="tx1"/>
                </a:solidFill>
                <a:latin typeface="Comic Sans MS" pitchFamily="66" charset="0"/>
              </a:rPr>
              <a:t>цыплыт</a:t>
            </a:r>
            <a:r>
              <a:rPr lang="ru-RU" sz="1400" i="1" dirty="0">
                <a:solidFill>
                  <a:schemeClr val="tx1"/>
                </a:solidFill>
                <a:latin typeface="Comic Sans MS" pitchFamily="66" charset="0"/>
              </a:rPr>
              <a:t>" "топаем" ладошками по коленкам, на слове "цыплят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" и дальше соединяем указательный и большой палец и "пищим" в ритм)</a:t>
            </a:r>
          </a:p>
          <a:p>
            <a:pPr>
              <a:buNone/>
            </a:pP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У бабушки Натальи было семь утят. </a:t>
            </a:r>
          </a:p>
          <a:p>
            <a:pPr>
              <a:buNone/>
            </a:pP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Кря-кря </a:t>
            </a:r>
            <a:r>
              <a:rPr lang="ru-RU" sz="1400" dirty="0" err="1">
                <a:solidFill>
                  <a:schemeClr val="tx1"/>
                </a:solidFill>
                <a:latin typeface="Comic Sans MS" pitchFamily="66" charset="0"/>
              </a:rPr>
              <a:t>кря-кря-кря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, так они кричат.</a:t>
            </a:r>
          </a:p>
          <a:p>
            <a:pPr>
              <a:buNone/>
            </a:pPr>
            <a:r>
              <a:rPr lang="ru-RU" sz="1400" i="1" dirty="0">
                <a:solidFill>
                  <a:schemeClr val="tx1"/>
                </a:solidFill>
                <a:latin typeface="Comic Sans MS" pitchFamily="66" charset="0"/>
              </a:rPr>
              <a:t>(До слова "утят" "топаем" ладошками по коленкам, на слове "утят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" и дальше соединяем указательный и остальные пальцы руки в виде клювика уточки и "крякаем" в ритм)</a:t>
            </a:r>
          </a:p>
          <a:p>
            <a:pPr>
              <a:buNone/>
            </a:pP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У бабушки Натальи было семь телят. </a:t>
            </a:r>
          </a:p>
          <a:p>
            <a:pPr>
              <a:buNone/>
            </a:pPr>
            <a:r>
              <a:rPr lang="ru-RU" sz="1400" dirty="0" err="1">
                <a:solidFill>
                  <a:schemeClr val="tx1"/>
                </a:solidFill>
                <a:latin typeface="Comic Sans MS" pitchFamily="66" charset="0"/>
              </a:rPr>
              <a:t>Му-му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Comic Sans MS" pitchFamily="66" charset="0"/>
              </a:rPr>
              <a:t>му-му-му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, так они мычат.</a:t>
            </a:r>
          </a:p>
          <a:p>
            <a:pPr>
              <a:buNone/>
            </a:pPr>
            <a:r>
              <a:rPr lang="ru-RU" sz="1400" i="1" dirty="0">
                <a:solidFill>
                  <a:schemeClr val="tx1"/>
                </a:solidFill>
                <a:latin typeface="Comic Sans MS" pitchFamily="66" charset="0"/>
              </a:rPr>
              <a:t>(До слова "телят" "топаем" ладошками по коленкам, на слове "телят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" и дальше указательные пальцы прикладываем к голове, делаем "рожки" и раскачиваемся в такт)</a:t>
            </a:r>
          </a:p>
          <a:p>
            <a:pPr>
              <a:buNone/>
            </a:pP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У бабушки Натальи было семь котят. </a:t>
            </a:r>
          </a:p>
          <a:p>
            <a:pPr>
              <a:buNone/>
            </a:pP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Мяу-мяу мяв-мяв-мяв, так они кричат.</a:t>
            </a:r>
          </a:p>
          <a:p>
            <a:pPr>
              <a:buNone/>
            </a:pPr>
            <a:r>
              <a:rPr lang="ru-RU" sz="1400" i="1" dirty="0">
                <a:solidFill>
                  <a:schemeClr val="tx1"/>
                </a:solidFill>
                <a:latin typeface="Comic Sans MS" pitchFamily="66" charset="0"/>
              </a:rPr>
              <a:t>(До слова "котят" мягко, как кошечка "шагает" ладошками по коленкам, на слове "котят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" и дальше поднимаем ладошки и сгибаем-разгибаем в такт пальцы - делаем мягкие лапки - коготки-царапки)</a:t>
            </a:r>
          </a:p>
          <a:p>
            <a:pPr>
              <a:buNone/>
            </a:pPr>
            <a:endParaRPr lang="ru-RU" sz="1400" dirty="0">
              <a:latin typeface="Comic Sans MS" pitchFamily="66" charset="0"/>
            </a:endParaRPr>
          </a:p>
        </p:txBody>
      </p:sp>
      <p:pic>
        <p:nvPicPr>
          <p:cNvPr id="4" name="7 У бабушки Натальи (пальчиковая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68344" y="3140968"/>
            <a:ext cx="800472" cy="800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3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Ладушки-ладошки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Мыли мылом ручки. Мыли мылом ножки. </a:t>
            </a:r>
          </a:p>
          <a:p>
            <a:pPr>
              <a:buNone/>
            </a:pPr>
            <a:r>
              <a:rPr lang="ru-RU" sz="1200" b="1" i="1" dirty="0">
                <a:solidFill>
                  <a:schemeClr val="tx1"/>
                </a:solidFill>
                <a:latin typeface="Comic Sans MS" pitchFamily="66" charset="0"/>
              </a:rPr>
              <a:t>("моем" ручки и ножки)</a:t>
            </a: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Вот какие ладушки, ладушки ладошки! </a:t>
            </a:r>
          </a:p>
          <a:p>
            <a:pPr>
              <a:buNone/>
            </a:pPr>
            <a:r>
              <a:rPr lang="ru-RU" sz="1200" b="1" i="1" dirty="0">
                <a:solidFill>
                  <a:schemeClr val="tx1"/>
                </a:solidFill>
                <a:latin typeface="Comic Sans MS" pitchFamily="66" charset="0"/>
              </a:rPr>
              <a:t>(трем ладошки друг о друга - каждый раз на этой строчке)</a:t>
            </a:r>
            <a:endParaRPr lang="ru-RU" sz="1200" b="1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Строили, строили домик для матрёшки.</a:t>
            </a:r>
          </a:p>
          <a:p>
            <a:pPr>
              <a:buNone/>
            </a:pPr>
            <a:r>
              <a:rPr lang="ru-RU" sz="1200" b="1" i="1" dirty="0">
                <a:solidFill>
                  <a:schemeClr val="tx1"/>
                </a:solidFill>
                <a:latin typeface="Comic Sans MS" pitchFamily="66" charset="0"/>
              </a:rPr>
              <a:t>(стучим </a:t>
            </a:r>
            <a:r>
              <a:rPr lang="ru-RU" sz="1200" b="1" i="1" dirty="0" err="1">
                <a:solidFill>
                  <a:schemeClr val="tx1"/>
                </a:solidFill>
                <a:latin typeface="Comic Sans MS" pitchFamily="66" charset="0"/>
              </a:rPr>
              <a:t>кулоком</a:t>
            </a:r>
            <a:r>
              <a:rPr lang="ru-RU" sz="1200" b="1" i="1" dirty="0">
                <a:solidFill>
                  <a:schemeClr val="tx1"/>
                </a:solidFill>
                <a:latin typeface="Comic Sans MS" pitchFamily="66" charset="0"/>
              </a:rPr>
              <a:t> об кулак)</a:t>
            </a:r>
            <a:endParaRPr lang="ru-RU" sz="1200" b="1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Вот какие ладушки, ладушки ладошки! </a:t>
            </a:r>
          </a:p>
          <a:p>
            <a:pPr>
              <a:buNone/>
            </a:pP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Наварили кашки, помешали ложкой.</a:t>
            </a:r>
          </a:p>
          <a:p>
            <a:pPr>
              <a:buNone/>
            </a:pPr>
            <a:r>
              <a:rPr lang="ru-RU" sz="1200" b="1" i="1" dirty="0">
                <a:solidFill>
                  <a:schemeClr val="tx1"/>
                </a:solidFill>
                <a:latin typeface="Comic Sans MS" pitchFamily="66" charset="0"/>
              </a:rPr>
              <a:t>("мешаем" ложкой)</a:t>
            </a: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Вот какие ладушки, ладушки ладошки! .</a:t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Пожалели птичку, погрозили кошке.</a:t>
            </a:r>
          </a:p>
          <a:p>
            <a:pPr>
              <a:buNone/>
            </a:pPr>
            <a:r>
              <a:rPr lang="ru-RU" sz="1200" b="1" i="1" dirty="0">
                <a:solidFill>
                  <a:schemeClr val="tx1"/>
                </a:solidFill>
                <a:latin typeface="Comic Sans MS" pitchFamily="66" charset="0"/>
              </a:rPr>
              <a:t>("погладили" птичку, погрозили)</a:t>
            </a:r>
            <a:endParaRPr lang="ru-RU" sz="1200" b="1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Вот какие ладушки, ладушки ладошки! </a:t>
            </a:r>
          </a:p>
          <a:p>
            <a:pPr>
              <a:buNone/>
            </a:pP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Хлопали ладошки, танцевали ножки. </a:t>
            </a:r>
          </a:p>
          <a:p>
            <a:pPr>
              <a:buNone/>
            </a:pPr>
            <a:r>
              <a:rPr lang="ru-RU" sz="1200" b="1" i="1" dirty="0">
                <a:solidFill>
                  <a:schemeClr val="tx1"/>
                </a:solidFill>
                <a:latin typeface="Comic Sans MS" pitchFamily="66" charset="0"/>
              </a:rPr>
              <a:t>(движения по тексту)</a:t>
            </a: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Вот какие ладушки, ладушки ладошки! </a:t>
            </a:r>
          </a:p>
          <a:p>
            <a:pPr>
              <a:buNone/>
            </a:pP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Курочке Пеструшке накрошили крошек. </a:t>
            </a:r>
            <a:r>
              <a:rPr lang="ru-RU" sz="1200" b="1" i="1" dirty="0">
                <a:solidFill>
                  <a:schemeClr val="tx1"/>
                </a:solidFill>
                <a:latin typeface="Comic Sans MS" pitchFamily="66" charset="0"/>
              </a:rPr>
              <a:t>("посыпали" зернышки)</a:t>
            </a: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Вот какие ладушки, ладушки ладошки! </a:t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Прилегли ладошки отдохнуть немножко.</a:t>
            </a:r>
          </a:p>
          <a:p>
            <a:r>
              <a:rPr lang="ru-RU" sz="1200" b="1" i="1" dirty="0">
                <a:solidFill>
                  <a:schemeClr val="tx1"/>
                </a:solidFill>
                <a:latin typeface="Comic Sans MS" pitchFamily="66" charset="0"/>
              </a:rPr>
              <a:t>(ладони вместе под щеку)</a:t>
            </a: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Баю-баю ладушки, ладушки ладошки! </a:t>
            </a:r>
          </a:p>
          <a:p>
            <a:pPr>
              <a:buNone/>
            </a:pPr>
            <a:endParaRPr lang="ru-RU" sz="14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8 Ладушки-ладошки (без слов) (пальчиковая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724128" y="2780928"/>
            <a:ext cx="1008112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510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Добрый день</a:t>
            </a:r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Встало солнце рано-рано.</a:t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Добрый день!</a:t>
            </a:r>
          </a:p>
          <a:p>
            <a:pPr>
              <a:buNone/>
            </a:pPr>
            <a:r>
              <a:rPr lang="ru-RU" sz="1200" b="1" i="1" dirty="0">
                <a:solidFill>
                  <a:schemeClr val="tx1"/>
                </a:solidFill>
                <a:latin typeface="Comic Sans MS" pitchFamily="66" charset="0"/>
              </a:rPr>
              <a:t>(медленно поднимаем сжатые кулачки вверх, на самом верху на словах растопыриваем пальчики)</a:t>
            </a:r>
            <a:endParaRPr lang="ru-RU" sz="1200" b="1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Пляшут волны океана.</a:t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Добрый день!</a:t>
            </a:r>
          </a:p>
          <a:p>
            <a:pPr>
              <a:buNone/>
            </a:pPr>
            <a:r>
              <a:rPr lang="ru-RU" sz="1200" b="1" i="1" dirty="0">
                <a:solidFill>
                  <a:schemeClr val="tx1"/>
                </a:solidFill>
                <a:latin typeface="Comic Sans MS" pitchFamily="66" charset="0"/>
              </a:rPr>
              <a:t>(волнообразные движения руками)</a:t>
            </a: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Поднимается пшеница.</a:t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Добрый день!</a:t>
            </a:r>
          </a:p>
          <a:p>
            <a:pPr>
              <a:buNone/>
            </a:pPr>
            <a:r>
              <a:rPr lang="ru-RU" sz="1200" b="1" i="1" dirty="0">
                <a:solidFill>
                  <a:schemeClr val="tx1"/>
                </a:solidFill>
                <a:latin typeface="Comic Sans MS" pitchFamily="66" charset="0"/>
              </a:rPr>
              <a:t>(поднимаем вверх руки, пальцы в щепотки)</a:t>
            </a: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И поют задорно птицы.</a:t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Добрый день!</a:t>
            </a:r>
          </a:p>
          <a:p>
            <a:pPr>
              <a:buNone/>
            </a:pPr>
            <a:r>
              <a:rPr lang="ru-RU" sz="1200" b="1" i="1" dirty="0">
                <a:solidFill>
                  <a:schemeClr val="tx1"/>
                </a:solidFill>
                <a:latin typeface="Comic Sans MS" pitchFamily="66" charset="0"/>
              </a:rPr>
              <a:t>(перекрещиваем ладошки и машем, как крылышками)</a:t>
            </a:r>
            <a:endParaRPr lang="ru-RU" sz="1200" b="1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Улыбаются озёра.</a:t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Добрый день!</a:t>
            </a:r>
          </a:p>
          <a:p>
            <a:pPr>
              <a:buNone/>
            </a:pPr>
            <a:r>
              <a:rPr lang="ru-RU" sz="1200" b="1" i="1" dirty="0">
                <a:solidFill>
                  <a:schemeClr val="tx1"/>
                </a:solidFill>
                <a:latin typeface="Comic Sans MS" pitchFamily="66" charset="0"/>
              </a:rPr>
              <a:t>(соединяем руки в большой круг)</a:t>
            </a: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С высоты кивают горы.</a:t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Добрый день!</a:t>
            </a:r>
          </a:p>
          <a:p>
            <a:pPr>
              <a:buNone/>
            </a:pPr>
            <a:r>
              <a:rPr lang="ru-RU" sz="1200" b="1" i="1" dirty="0">
                <a:solidFill>
                  <a:schemeClr val="tx1"/>
                </a:solidFill>
                <a:latin typeface="Comic Sans MS" pitchFamily="66" charset="0"/>
              </a:rPr>
              <a:t>(соединяем руки надо головой, как вершины гор)</a:t>
            </a:r>
            <a:br>
              <a:rPr lang="ru-RU" sz="1200" b="1" i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И в твое окошко ветер</a:t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Постучался на рассвете —</a:t>
            </a:r>
          </a:p>
          <a:p>
            <a:pPr>
              <a:buNone/>
            </a:pPr>
            <a:r>
              <a:rPr lang="ru-RU" sz="1200" b="1" i="1" dirty="0">
                <a:solidFill>
                  <a:schemeClr val="tx1"/>
                </a:solidFill>
                <a:latin typeface="Comic Sans MS" pitchFamily="66" charset="0"/>
              </a:rPr>
              <a:t>(ветер – машем двумя руками на себя, потом поднимаем одну ладонь вертикаль, второй стучимся в нее)</a:t>
            </a: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Просыпайся, поднимайся,</a:t>
            </a:r>
            <a:b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200" b="1" dirty="0">
                <a:solidFill>
                  <a:schemeClr val="tx1"/>
                </a:solidFill>
                <a:latin typeface="Comic Sans MS" pitchFamily="66" charset="0"/>
              </a:rPr>
              <a:t>Добрый день!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4" name="11 Добрый день (зарядка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660232" y="3068960"/>
            <a:ext cx="864096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1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Снег-снежок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 numCol="2"/>
          <a:lstStyle/>
          <a:p>
            <a:pPr>
              <a:buNone/>
            </a:pP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Снег-снежок, снег-снежок,</a:t>
            </a:r>
          </a:p>
          <a:p>
            <a:pPr>
              <a:buNone/>
            </a:pPr>
            <a: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  <a:t>(ритмично сжимаем и разжимаем кулачки)</a:t>
            </a:r>
            <a:endParaRPr lang="ru-RU" sz="1400" b="1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По дорожке стелется. </a:t>
            </a:r>
          </a:p>
          <a:p>
            <a:pPr>
              <a:buNone/>
            </a:pPr>
            <a: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  <a:t>(как бы разглаживаем дорожку)</a:t>
            </a:r>
            <a:endParaRPr lang="ru-RU" sz="1400" b="1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Снег-снежок, снег-снежок,</a:t>
            </a:r>
          </a:p>
          <a:p>
            <a:pPr>
              <a:buNone/>
            </a:pPr>
            <a: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  <a:t>(ритмично сжимаем и разжимаем кулачки)</a:t>
            </a:r>
            <a:endParaRPr lang="ru-RU" sz="1400" b="1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Белая метелица,</a:t>
            </a:r>
            <a:b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  <a:t>(«мотор» - сжимаем кулачки и крутим мотор)</a:t>
            </a: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Снег-снежок, снег-снежок,</a:t>
            </a:r>
          </a:p>
          <a:p>
            <a:pPr>
              <a:buNone/>
            </a:pPr>
            <a: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  <a:t>(ритмично сжимаем и разжимаем кулачки)</a:t>
            </a:r>
            <a:endParaRPr lang="ru-RU" sz="1400" b="1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Замело дорожки,</a:t>
            </a:r>
          </a:p>
          <a:p>
            <a:pPr>
              <a:buNone/>
            </a:pPr>
            <a: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  <a:t>(как бы разглаживаем дорожку)</a:t>
            </a:r>
            <a:endParaRPr lang="ru-RU" sz="1400" b="1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Снег-снежок, снег-снежок,</a:t>
            </a:r>
          </a:p>
          <a:p>
            <a:pPr>
              <a:buNone/>
            </a:pPr>
            <a: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  <a:t>(ритмично сжимаем и разжимаем кулачки)</a:t>
            </a:r>
            <a:endParaRPr lang="ru-RU" sz="1400" b="1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Тает на ладошке.</a:t>
            </a:r>
            <a:b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  <a:t>(поворачиваем ладошку кверху и смотрим на нее)</a:t>
            </a:r>
            <a:endParaRPr lang="ru-RU" sz="1400" b="1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ru-RU" sz="1400" b="1" dirty="0">
              <a:latin typeface="Comic Sans MS" pitchFamily="66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Comic Sans MS" pitchFamily="66" charset="0"/>
              </a:rPr>
              <a:t>Мы </a:t>
            </a: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налепим снежков,</a:t>
            </a:r>
          </a:p>
          <a:p>
            <a:pPr>
              <a:buNone/>
            </a:pPr>
            <a: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  <a:t>(«лепим» снежки)</a:t>
            </a:r>
            <a:b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Вместе поиграем,</a:t>
            </a:r>
          </a:p>
          <a:p>
            <a:pPr>
              <a:buNone/>
            </a:pPr>
            <a: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  <a:t>(«лепим» снежки)</a:t>
            </a:r>
            <a:b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И друг в друга снежки </a:t>
            </a:r>
          </a:p>
          <a:p>
            <a:pPr>
              <a:buNone/>
            </a:pP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Весело бросаем.</a:t>
            </a:r>
          </a:p>
          <a:p>
            <a:pPr>
              <a:buNone/>
            </a:pPr>
            <a: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  <a:t>(движение броска)</a:t>
            </a:r>
            <a:b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Нам тепло во дворе,</a:t>
            </a:r>
          </a:p>
          <a:p>
            <a:pPr>
              <a:buNone/>
            </a:pPr>
            <a: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  <a:t>(закрываем ушки – делаем шапку)</a:t>
            </a:r>
            <a:b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Не замерзли ушки,</a:t>
            </a:r>
          </a:p>
          <a:p>
            <a:pPr>
              <a:buNone/>
            </a:pPr>
            <a: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  <a:t>(движение «нет-нет»)</a:t>
            </a:r>
            <a:b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Накатаем мы снег</a:t>
            </a:r>
          </a:p>
          <a:p>
            <a:pPr>
              <a:buNone/>
            </a:pP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В белый ком большущий. </a:t>
            </a:r>
          </a:p>
          <a:p>
            <a:pPr>
              <a:buNone/>
            </a:pPr>
            <a:r>
              <a:rPr lang="ru-RU" sz="1400" b="1" i="1" dirty="0">
                <a:solidFill>
                  <a:schemeClr val="tx1"/>
                </a:solidFill>
                <a:latin typeface="Comic Sans MS" pitchFamily="66" charset="0"/>
              </a:rPr>
              <a:t>(движение «мотор», диаметр круга постоянно увеличивается и в конце показываем руками большой круг)</a:t>
            </a:r>
            <a:endParaRPr lang="ru-RU" sz="1400" b="1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4" name="13 Снег-снежок (пальчиковая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24328" y="1556792"/>
            <a:ext cx="936104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7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Muzykalnaya-dorozhka</Template>
  <TotalTime>17</TotalTime>
  <Words>400</Words>
  <Application>Microsoft Office PowerPoint</Application>
  <PresentationFormat>Экран (4:3)</PresentationFormat>
  <Paragraphs>79</Paragraphs>
  <Slides>9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Diseño predeterminado</vt:lpstr>
      <vt:lpstr>Музыкальные пальчиковые игры</vt:lpstr>
      <vt:lpstr>Слайд 2</vt:lpstr>
      <vt:lpstr>Как быть? Просто играть с ребенком. Поверьте, это самое благодарное времяпрепровождение. А поиграть и при этом в прямом и переносном смысле приложить руку к развитию речи не просто приятно, но и полезно. И сегодня мы поговорим о «пальчиковых» играх, которые и обучением-то назвать сложно. Веселое, увлекательное и полезное занятие! </vt:lpstr>
      <vt:lpstr>Игра "Котята"</vt:lpstr>
      <vt:lpstr>Ладошка</vt:lpstr>
      <vt:lpstr>У бабушки Натальи</vt:lpstr>
      <vt:lpstr>Ладушки-ладошки</vt:lpstr>
      <vt:lpstr>Добрый день!</vt:lpstr>
      <vt:lpstr>Снег-снежок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Музыкальные пальчиковые игры</dc:title>
  <dc:creator>Компьютер</dc:creator>
  <cp:lastModifiedBy>Компьютер</cp:lastModifiedBy>
  <cp:revision>3</cp:revision>
  <dcterms:created xsi:type="dcterms:W3CDTF">2016-12-09T09:27:12Z</dcterms:created>
  <dcterms:modified xsi:type="dcterms:W3CDTF">2016-12-09T09:55:05Z</dcterms:modified>
</cp:coreProperties>
</file>